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notesMasterIdLst>
    <p:notesMasterId r:id="rId25"/>
  </p:notesMasterIdLst>
  <p:handoutMasterIdLst>
    <p:handoutMasterId r:id="rId26"/>
  </p:handoutMasterIdLst>
  <p:sldIdLst>
    <p:sldId id="278" r:id="rId2"/>
    <p:sldId id="317" r:id="rId3"/>
    <p:sldId id="299" r:id="rId4"/>
    <p:sldId id="300" r:id="rId5"/>
    <p:sldId id="301" r:id="rId6"/>
    <p:sldId id="302" r:id="rId7"/>
    <p:sldId id="303" r:id="rId8"/>
    <p:sldId id="306" r:id="rId9"/>
    <p:sldId id="307" r:id="rId10"/>
    <p:sldId id="308" r:id="rId11"/>
    <p:sldId id="304" r:id="rId12"/>
    <p:sldId id="313" r:id="rId13"/>
    <p:sldId id="312" r:id="rId14"/>
    <p:sldId id="311" r:id="rId15"/>
    <p:sldId id="310" r:id="rId16"/>
    <p:sldId id="309" r:id="rId17"/>
    <p:sldId id="319" r:id="rId18"/>
    <p:sldId id="320" r:id="rId19"/>
    <p:sldId id="322" r:id="rId20"/>
    <p:sldId id="321" r:id="rId21"/>
    <p:sldId id="315" r:id="rId22"/>
    <p:sldId id="314" r:id="rId23"/>
    <p:sldId id="316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151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8023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E6557-F93F-4DB4-B776-C871D491C3D2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2407-52E5-4E67-BBAB-2A179735B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24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A46A4-76E3-4DB5-BF5C-4CEC865EE109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B67DE-A626-4065-A44D-9DEA46B55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85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0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4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0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3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0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7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732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36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57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8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54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35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91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73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9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1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10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9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55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8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45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8A33C-82A5-4DA5-93B5-50ED7C43D3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34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5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3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49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4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6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0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36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3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4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8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B1772-1BD1-4934-AD15-4DF26F98FC9C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51C1-1B80-40B7-9E91-6A2A790DC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disk.yandex.ru/d/bVERtLtUTExvJA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306116"/>
            <a:ext cx="1219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организациях отдыха детей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их оздоровления</a:t>
            </a:r>
            <a:endParaRPr lang="ru-RU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49" y="94891"/>
            <a:ext cx="8223541" cy="195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161" y="1908321"/>
            <a:ext cx="9999418" cy="4560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638" y="1644162"/>
            <a:ext cx="659424" cy="43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yt3.ggpht.com/ytc/AKedOLSXVoyDc7PSTCpMhRwZkDnF6ZWj3Rhw4ve2BPVH=s900-c-k-c0x00ffffff-no-rj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0" y="2032806"/>
            <a:ext cx="626940" cy="6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t3.ggpht.com/ytc/AKedOLSXVoyDc7PSTCpMhRwZkDnF6ZWj3Rhw4ve2BPVH=s900-c-k-c0x00ffffff-no-rj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05" y="3357726"/>
            <a:ext cx="626940" cy="6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t3.ggpht.com/ytc/AKedOLSXVoyDc7PSTCpMhRwZkDnF6ZWj3Rhw4ve2BPVH=s900-c-k-c0x00ffffff-no-rj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05" y="4131933"/>
            <a:ext cx="626940" cy="6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86" y="0"/>
            <a:ext cx="1225238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4241" y="563911"/>
            <a:ext cx="83630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4309110" algn="ctr"/>
                <a:tab pos="8618220" algn="r"/>
              </a:tabLs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1.3. Основные направления воспитания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390" y="1320489"/>
            <a:ext cx="1193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построена на основе ценностей, признанных актуальными ориентирами в воспитании подрастающего поколения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391" y="2862073"/>
            <a:ext cx="1570008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РОДИНА</a:t>
            </a:r>
          </a:p>
          <a:p>
            <a:pPr algn="ctr"/>
            <a:r>
              <a:rPr lang="ru-RU" b="1" dirty="0" smtClean="0"/>
              <a:t>ПРИРОДА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76888" y="2862073"/>
            <a:ext cx="2648296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ЧЕЛОВЕК</a:t>
            </a:r>
          </a:p>
          <a:p>
            <a:pPr algn="ctr"/>
            <a:r>
              <a:rPr lang="ru-RU" b="1" dirty="0" smtClean="0"/>
              <a:t>СЕМЬЯ</a:t>
            </a:r>
          </a:p>
          <a:p>
            <a:pPr algn="ctr"/>
            <a:r>
              <a:rPr lang="ru-RU" b="1" dirty="0" smtClean="0"/>
              <a:t>ДРУЖБА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19922" y="2865575"/>
            <a:ext cx="1570008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ЗНАНИЯ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6424" y="2883332"/>
            <a:ext cx="1570008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ЗДОРОВЬЕ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01170" y="2862073"/>
            <a:ext cx="1570008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ТРУД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479648" y="2883332"/>
            <a:ext cx="1570008" cy="1069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КУЛЬТУРА</a:t>
            </a:r>
          </a:p>
          <a:p>
            <a:pPr algn="ctr"/>
            <a:r>
              <a:rPr lang="ru-RU" b="1" dirty="0" smtClean="0"/>
              <a:t>КРАСОТА</a:t>
            </a:r>
            <a:endParaRPr lang="ru-RU" b="1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625411" y="4051002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234241" y="4034706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433942" y="4002509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350444" y="4020911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9215190" y="4007668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0993668" y="4046789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7717" y="5050663"/>
            <a:ext cx="162101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ПАТРИОТИЧЕСКОЕ НАПРАВЛЕНИЕ ВОСПИТАНИЯ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84466" y="5052877"/>
            <a:ext cx="1379474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ДУХОВНО-НРАВСТВЕННОЕ НАПРАВЛЕНИЕ ВОСПИТАНИЯ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92180" y="5052877"/>
            <a:ext cx="131388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СОЦИАЛЬНОЕ НАПРАВЛЕНИЕ ВОСПИТАНИЯ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3758577" y="4002509"/>
            <a:ext cx="541967" cy="918714"/>
          </a:xfrm>
          <a:prstGeom prst="downArrow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029666" y="5055091"/>
            <a:ext cx="162101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ПОЗНАВАТЕЛЬНОЕ НАПРАВЛЕНИЕ ВОСПИТАНИЯ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53416" y="5052877"/>
            <a:ext cx="162101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ФИЗИЧЕСКОЕ НАПРАВЛЕНИЕ ВОСПИТАНИЯ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650165" y="5052877"/>
            <a:ext cx="162101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ТРУДОВОЕ НАПРАВЛЕНИЕ ВОСПИТАНИЯ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0421082" y="5052877"/>
            <a:ext cx="1621013" cy="164764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ЭСТИТИЧЕСКОЕ НАПРАВЛЕНИЕ ВОСПИТАНИЯ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117010" y="2016686"/>
            <a:ext cx="744632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Базовые национальные ценности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0402" y="862642"/>
            <a:ext cx="83630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tabLst>
                <a:tab pos="4309110" algn="ctr"/>
                <a:tab pos="8618220" algn="r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1.4. Основные традиции и уникальность воспитательной деятельности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234" y="2952380"/>
            <a:ext cx="11232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примерной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рограммы воспитания предлагают за основу взять предложенные традиции ВДЦ «Смена» и добавить  свои, присущие именно вашей организации отдыха детей и их оздоровления.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8" y="2453436"/>
            <a:ext cx="10446329" cy="33885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7637" y="707886"/>
            <a:ext cx="12192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Содержание виды и формы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воспитательной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	</a:t>
            </a:r>
          </a:p>
          <a:p>
            <a:pPr algn="ctr">
              <a:tabLst>
                <a:tab pos="4309110" algn="ctr"/>
                <a:tab pos="8618220" algn="r"/>
              </a:tabLst>
            </a:pP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3" y="1688850"/>
            <a:ext cx="6431806" cy="477233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843889" y="3554083"/>
            <a:ext cx="5159340" cy="2938657"/>
            <a:chOff x="6843889" y="3554083"/>
            <a:chExt cx="5159340" cy="29386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3889" y="3554083"/>
              <a:ext cx="5159340" cy="244127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/>
            <a:srcRect l="1693" r="5329"/>
            <a:stretch/>
          </p:blipFill>
          <p:spPr>
            <a:xfrm>
              <a:off x="6843889" y="6003985"/>
              <a:ext cx="5146828" cy="488755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391216" y="8626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ИНВАРИАНТНЫЕ МОДУЛИ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(обязательные для всех детских лагерей)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8432" y="2957990"/>
            <a:ext cx="5112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ВАРИАТИВНЫЕ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МОДУЛИ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23022" y="1007680"/>
            <a:ext cx="51802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Состав и содержание модулей определяется с учетом уклада детского лагеря, реальной деятельности, имеющихся в детском лагере ресурсов, планов. </a:t>
            </a:r>
            <a:endParaRPr lang="ru-RU" sz="14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180975" algn="just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Можно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формировать свой перечень вариативных модулей, разрабатывать и включать в рабочую программу новые модули. </a:t>
            </a:r>
            <a:endParaRPr lang="ru-RU" sz="14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180975" algn="just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Перечни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видов и форм деятельности являются примерными, в рабочую программу включаются виды и формы деятельности, которые используются в детском лагере или запланированы. 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7637" y="707886"/>
            <a:ext cx="12192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Организация воспитательной деятельности</a:t>
            </a:r>
          </a:p>
          <a:p>
            <a:pPr algn="ctr">
              <a:tabLst>
                <a:tab pos="4309110" algn="ctr"/>
                <a:tab pos="8618220" algn="r"/>
              </a:tabLst>
            </a:pP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8213" y="2224275"/>
            <a:ext cx="9529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Особенности организации воспитательной деятельности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8"/>
          <a:stretch/>
        </p:blipFill>
        <p:spPr>
          <a:xfrm>
            <a:off x="4008180" y="2862322"/>
            <a:ext cx="4547094" cy="3814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73253" y="406862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Основным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предметом анализа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организуемого в детском лагере воспитательного процесса является воспитательная работа. 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Объектом анализа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являются воспитательные мероприятия и результаты воспитательной работы. 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Итогом самоанализа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организуемой в детском лагере воспитательной работы является перечень выявленных проблем, над которыми предстоит работать педагогическому коллективу.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1190" y="1315257"/>
            <a:ext cx="942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Анализ воспитательного процесса и результатов воспитания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1190" y="2014961"/>
            <a:ext cx="509821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Основным методом анализа воспитательного процесса в детском лагере является самоанализ воспитательной работы, который проводится каждую смену с целью выявления основных проблем и последующего их решения, совершенствования воспитательной работы в детском лагере </a:t>
            </a:r>
            <a:endParaRPr lang="ru-RU" i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249" y="4284325"/>
            <a:ext cx="5135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Предложенные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методы анализа в Примерной программе воспитания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являются примерными, их можно уточнять, корректировать, исходя из особенностей уклада, воспитывающей среды, традиций воспитания, ресурсов лагеря и др. </a:t>
            </a:r>
            <a:endParaRPr lang="ru-RU" sz="1600" b="1" dirty="0"/>
          </a:p>
        </p:txBody>
      </p:sp>
      <p:pic>
        <p:nvPicPr>
          <p:cNvPr id="11" name="Picture 2" descr="https://yt3.ggpht.com/ytc/AKedOLSXVoyDc7PSTCpMhRwZkDnF6ZWj3Rhw4ve2BPVH=s900-c-k-c0x00ffffff-no-rj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217" y="3441683"/>
            <a:ext cx="626940" cy="6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5106837" cy="1216045"/>
          </a:xfrm>
          <a:prstGeom prst="rect">
            <a:avLst/>
          </a:prstGeom>
        </p:spPr>
      </p:pic>
      <p:pic>
        <p:nvPicPr>
          <p:cNvPr id="1026" name="Picture 2" descr="https://w7.pngwing.com/pngs/977/994/png-transparent-cartoon-thought-thinking-woman-love-child-fac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948801"/>
            <a:ext cx="6978770" cy="59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23" y="5485"/>
            <a:ext cx="5137277" cy="10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24686" cy="815489"/>
          </a:xfrm>
          <a:prstGeom prst="rect">
            <a:avLst/>
          </a:prstGeom>
        </p:spPr>
      </p:pic>
      <p:pic>
        <p:nvPicPr>
          <p:cNvPr id="1026" name="Picture 2" descr="https://w7.pngwing.com/pngs/977/994/png-transparent-cartoon-thought-thinking-woman-love-child-fac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823" y="0"/>
            <a:ext cx="974784" cy="8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276826"/>
              </p:ext>
            </p:extLst>
          </p:nvPr>
        </p:nvGraphicFramePr>
        <p:xfrm>
          <a:off x="142793" y="1043683"/>
          <a:ext cx="11822045" cy="5193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995">
                  <a:extLst>
                    <a:ext uri="{9D8B030D-6E8A-4147-A177-3AD203B41FA5}">
                      <a16:colId xmlns:a16="http://schemas.microsoft.com/office/drawing/2014/main" val="320989822"/>
                    </a:ext>
                  </a:extLst>
                </a:gridCol>
                <a:gridCol w="2448465">
                  <a:extLst>
                    <a:ext uri="{9D8B030D-6E8A-4147-A177-3AD203B41FA5}">
                      <a16:colId xmlns:a16="http://schemas.microsoft.com/office/drawing/2014/main" val="716811166"/>
                    </a:ext>
                  </a:extLst>
                </a:gridCol>
                <a:gridCol w="7375585">
                  <a:extLst>
                    <a:ext uri="{9D8B030D-6E8A-4147-A177-3AD203B41FA5}">
                      <a16:colId xmlns:a16="http://schemas.microsoft.com/office/drawing/2014/main" val="2486593228"/>
                    </a:ext>
                  </a:extLst>
                </a:gridCol>
              </a:tblGrid>
              <a:tr h="47751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«+»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«-»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Предложения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170519"/>
                  </a:ext>
                </a:extLst>
              </a:tr>
              <a:tr h="474452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Одна страна – одна цель</a:t>
                      </a:r>
                      <a:r>
                        <a:rPr lang="ru-RU" sz="1600" baseline="0" dirty="0" smtClean="0"/>
                        <a:t> воспитания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Структура Программы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Внести предложения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 </a:t>
                      </a:r>
                      <a:r>
                        <a:rPr lang="ru-RU" sz="1600" dirty="0" smtClean="0"/>
                        <a:t>для</a:t>
                      </a:r>
                      <a:r>
                        <a:rPr lang="ru-RU" sz="1600" baseline="0" dirty="0" smtClean="0"/>
                        <a:t> доработки Примерной программы воспитания в организациях отдыха детей и их оздоровления на основании ее обсуждения с представителями профессионального сообщества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984763"/>
                  </a:ext>
                </a:extLst>
              </a:tr>
              <a:tr h="594608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Непрерывное воспитание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Содержание</a:t>
                      </a:r>
                      <a:r>
                        <a:rPr lang="ru-RU" sz="1600" baseline="0" dirty="0" smtClean="0"/>
                        <a:t> программы (инвариантные и вариативные модули)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П.3.1. «Особенности организации воспитательной деятельности» необходимо</a:t>
                      </a:r>
                      <a:r>
                        <a:rPr lang="ru-RU" sz="1600" baseline="0" dirty="0" smtClean="0"/>
                        <a:t> сделать </a:t>
                      </a:r>
                      <a:r>
                        <a:rPr lang="en-US" sz="1600" baseline="0" dirty="0" smtClean="0"/>
                        <a:t>I </a:t>
                      </a:r>
                      <a:r>
                        <a:rPr lang="ru-RU" sz="1600" baseline="0" dirty="0" smtClean="0"/>
                        <a:t> РАЗДЕЛОМ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перед целеполаганием</a:t>
                      </a:r>
                      <a:r>
                        <a:rPr lang="en-US" sz="1600" baseline="0" dirty="0" smtClean="0"/>
                        <a:t>)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57956"/>
                  </a:ext>
                </a:extLst>
              </a:tr>
              <a:tr h="725233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Интеграция в общую государственную систему воспитания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975433"/>
                  </a:ext>
                </a:extLst>
              </a:tr>
              <a:tr h="725233"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129501"/>
                  </a:ext>
                </a:extLst>
              </a:tr>
              <a:tr h="725233">
                <a:tc>
                  <a:txBody>
                    <a:bodyPr/>
                    <a:lstStyle/>
                    <a:p>
                      <a:pPr algn="just"/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702689"/>
                  </a:ext>
                </a:extLst>
              </a:tr>
              <a:tr h="725233">
                <a:tc>
                  <a:txBody>
                    <a:bodyPr/>
                    <a:lstStyle/>
                    <a:p>
                      <a:pPr algn="just"/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81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3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24686" cy="815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002" y="2717321"/>
            <a:ext cx="3468005" cy="3716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33" y="2717321"/>
            <a:ext cx="2625086" cy="37164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0292" y="329957"/>
            <a:ext cx="634902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2000" b="1" dirty="0" smtClean="0">
                <a:solidFill>
                  <a:srgbClr val="57B1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Примерная рабочая программа воспитания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2000" b="1" dirty="0" smtClean="0">
                <a:solidFill>
                  <a:srgbClr val="57B1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общеобразовательных организаций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0932" y="-62458"/>
            <a:ext cx="34112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Примерная программа воспитания организации отдыха детей и их оздоровления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632122" y="1592000"/>
            <a:ext cx="3330096" cy="5116386"/>
            <a:chOff x="4724356" y="1609253"/>
            <a:chExt cx="3330096" cy="511638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4356" y="1609253"/>
              <a:ext cx="3330096" cy="5116386"/>
            </a:xfrm>
            <a:prstGeom prst="rect">
              <a:avLst/>
            </a:prstGeom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4988024" y="6113130"/>
              <a:ext cx="3066428" cy="15827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Выгнутая вверх стрелка 14"/>
          <p:cNvSpPr/>
          <p:nvPr/>
        </p:nvSpPr>
        <p:spPr>
          <a:xfrm rot="16200000">
            <a:off x="6767648" y="4221354"/>
            <a:ext cx="3595716" cy="311601"/>
          </a:xfrm>
          <a:prstGeom prst="curvedDownArrow">
            <a:avLst>
              <a:gd name="adj1" fmla="val 21924"/>
              <a:gd name="adj2" fmla="val 45275"/>
              <a:gd name="adj3" fmla="val 359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3" y="1188588"/>
            <a:ext cx="1381125" cy="13811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5" y="1180114"/>
            <a:ext cx="1381125" cy="1381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38" y="5327261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2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9" y="1102658"/>
            <a:ext cx="3969166" cy="5627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89110" y="1102657"/>
            <a:ext cx="5968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https://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disk.yandex.ru/d/bVERtLtUTExvJA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172" y="1660792"/>
            <a:ext cx="3409869" cy="2405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172" y="4252050"/>
            <a:ext cx="3423818" cy="2420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" r="55648"/>
          <a:stretch/>
        </p:blipFill>
        <p:spPr>
          <a:xfrm>
            <a:off x="7831409" y="1660792"/>
            <a:ext cx="4231280" cy="35838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50" y="1688850"/>
            <a:ext cx="6431806" cy="477233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843889" y="3554083"/>
            <a:ext cx="5159340" cy="2938657"/>
            <a:chOff x="6843889" y="3554083"/>
            <a:chExt cx="5159340" cy="29386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3889" y="3554083"/>
              <a:ext cx="5159340" cy="244127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/>
            <a:srcRect l="1693" r="5329"/>
            <a:stretch/>
          </p:blipFill>
          <p:spPr>
            <a:xfrm>
              <a:off x="6843889" y="6003985"/>
              <a:ext cx="5146828" cy="488755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391216" y="8626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ИНВАРИАНТНЫЕ МОДУЛИ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(обязательные для всех детских лагерей)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8432" y="2957990"/>
            <a:ext cx="5112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ВАРИАТИВНЫЕ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МОДУЛИ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  <p:sp>
        <p:nvSpPr>
          <p:cNvPr id="2" name="Правая фигурная скобка 1"/>
          <p:cNvSpPr/>
          <p:nvPr/>
        </p:nvSpPr>
        <p:spPr>
          <a:xfrm>
            <a:off x="6717605" y="1695642"/>
            <a:ext cx="302076" cy="838690"/>
          </a:xfrm>
          <a:prstGeom prst="rightBrace">
            <a:avLst>
              <a:gd name="adj1" fmla="val 8333"/>
              <a:gd name="adj2" fmla="val 489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159925" y="1915064"/>
            <a:ext cx="287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Объединить модули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5412141" y="2715393"/>
            <a:ext cx="302076" cy="838690"/>
          </a:xfrm>
          <a:prstGeom prst="rightBrace">
            <a:avLst>
              <a:gd name="adj1" fmla="val 8333"/>
              <a:gd name="adj2" fmla="val 4897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622613" y="2713390"/>
            <a:ext cx="433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Объединить и конкретизировать модули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 b="5024"/>
          <a:stretch/>
        </p:blipFill>
        <p:spPr>
          <a:xfrm>
            <a:off x="5102838" y="1492370"/>
            <a:ext cx="6936388" cy="38732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9864" y="1077716"/>
            <a:ext cx="47202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Приложение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КАЛЕНДАРНЫЙ ПЛАН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ВОСПИТАТЕЛЬНОЙ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РАБОТЫ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ДЕТСКОГО ЛАГЕРЯ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на ___________ год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416" y="2924874"/>
            <a:ext cx="47056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Календарный план воспитательной работы детского лагеря составлен с целью конкретизации форм, видов воспитательной деятельности и организации единого пространства воспитательной работы детского лагеря. </a:t>
            </a:r>
          </a:p>
          <a:p>
            <a:pPr indent="449263" algn="just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План разделен на модули, которые отражают направления воспитательной работы детского лагеря в соответствии с Программой воспитания и определяет уровни проведения мероприятий. </a:t>
            </a:r>
          </a:p>
          <a:p>
            <a:pPr indent="449263" algn="just"/>
            <a:r>
              <a:rPr lang="ru-RU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Год посвящен (указать чему посвящен год в соответствии с Указом Президента Российской Федерации). </a:t>
            </a:r>
            <a:endParaRPr lang="ru-RU" sz="16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50" name="Picture 2" descr="Для качественной печати: текущая страница в формате 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75" y="1142341"/>
            <a:ext cx="3871200" cy="547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549" t="18628" r="6642" b="6732"/>
          <a:stretch/>
        </p:blipFill>
        <p:spPr>
          <a:xfrm>
            <a:off x="308893" y="1142341"/>
            <a:ext cx="7557789" cy="36979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3841" y="4862134"/>
            <a:ext cx="63478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Попробуем вместе?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нас всё получится!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6675" y="3137043"/>
            <a:ext cx="10972800" cy="11137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400" b="1" dirty="0" smtClean="0">
                <a:solidFill>
                  <a:srgbClr val="C00000"/>
                </a:solidFill>
                <a:latin typeface="Gilroy ExtraBold" pitchFamily="50" charset="-52"/>
              </a:rPr>
              <a:t>Спасибо за внимание!</a:t>
            </a:r>
            <a:endParaRPr lang="ru-RU" sz="6400" b="1" dirty="0">
              <a:solidFill>
                <a:srgbClr val="C00000"/>
              </a:solidFill>
              <a:latin typeface="Gilroy ExtraBold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020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7637" y="70788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Примерная программа воспитания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64" y="1970706"/>
            <a:ext cx="8560200" cy="4576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7637" y="70788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Программа-конструктор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63" y="1994782"/>
            <a:ext cx="8957094" cy="440902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13472" y="3623094"/>
            <a:ext cx="3079630" cy="258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397925" y="2817962"/>
            <a:ext cx="3079630" cy="258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155985" y="3068101"/>
            <a:ext cx="3079630" cy="258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1996098"/>
            <a:ext cx="10078528" cy="471246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4094" y="437622"/>
            <a:ext cx="1219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программы воспитания организации отдыха детей и их оздоровления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7637" y="70788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" b="6267"/>
          <a:stretch/>
        </p:blipFill>
        <p:spPr>
          <a:xfrm>
            <a:off x="1990165" y="1955065"/>
            <a:ext cx="8359571" cy="4687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" y="-42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7637" y="70788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Ценностно-целевые основы воспитания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4" y="3034367"/>
            <a:ext cx="6486896" cy="36488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73659" y="1631216"/>
            <a:ext cx="4764657" cy="4890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Воспитание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16" y="2126901"/>
            <a:ext cx="6555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u="none" strike="noStrike" dirty="0" smtClean="0">
                <a:solidFill>
                  <a:srgbClr val="1A0DAB"/>
                </a:solidFill>
                <a:effectLst/>
                <a:latin typeface="PT Sans"/>
              </a:rPr>
              <a:t>Федеральный закон от 29.12.2012 N 273-ФЗ (ред. от 14.07.2022) "Об образовании в Российской Федерации«, ст.2, п.2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386" y="1518805"/>
            <a:ext cx="6729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воспитания: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32"/>
          <a:stretch/>
        </p:blipFill>
        <p:spPr>
          <a:xfrm>
            <a:off x="830866" y="2649437"/>
            <a:ext cx="10606322" cy="20260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77637" y="70788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Ценностно-целевые основы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637" y="1631216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воспитания: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333" y="5129107"/>
            <a:ext cx="11192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Можно дополнить инвариантные задачи воспитания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вариативными задачами (при необходимости)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82" y="3024664"/>
            <a:ext cx="9651023" cy="33890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7637" y="70788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309110" algn="ctr"/>
                <a:tab pos="8618220" algn="r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Ценностно-целевые основы воспитания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386" y="1754326"/>
            <a:ext cx="11589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309110" algn="ctr"/>
                <a:tab pos="8618220" algn="r"/>
              </a:tabLst>
            </a:pPr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1.2. Методологические основы и принципы воспитательной деятельности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650" y="94891"/>
            <a:ext cx="3936156" cy="9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2489</TotalTime>
  <Words>712</Words>
  <Application>Microsoft Office PowerPoint</Application>
  <PresentationFormat>Широкоэкранный</PresentationFormat>
  <Paragraphs>124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 Unicode MS</vt:lpstr>
      <vt:lpstr>Arial</vt:lpstr>
      <vt:lpstr>Calibri</vt:lpstr>
      <vt:lpstr>Calibri Light</vt:lpstr>
      <vt:lpstr>Gilroy ExtraBold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Patriot</cp:lastModifiedBy>
  <cp:revision>132</cp:revision>
  <cp:lastPrinted>2021-12-14T13:06:53Z</cp:lastPrinted>
  <dcterms:created xsi:type="dcterms:W3CDTF">2021-06-16T11:10:12Z</dcterms:created>
  <dcterms:modified xsi:type="dcterms:W3CDTF">2023-02-07T07:46:45Z</dcterms:modified>
</cp:coreProperties>
</file>