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85" r:id="rId15"/>
    <p:sldId id="268" r:id="rId16"/>
    <p:sldId id="286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7660-A279-4562-A27A-263E9C8B519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DCD41-E3C8-41A5-9F4F-90CABC33A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2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Объясните детям, что личная информация, которую они выкладывают в интернете может быть использована агрессорами против них.</a:t>
            </a:r>
          </a:p>
          <a:p>
            <a:pPr>
              <a:spcBef>
                <a:spcPct val="0"/>
              </a:spcBef>
            </a:pPr>
            <a:r>
              <a:rPr lang="ru-RU" smtClean="0"/>
              <a:t>Помогите ребенку найти выход из ситуации – практически на всех форумах и сайтах есть возможность заблокировать обидчика, написать жалобу модератору или администрации сайта, потребовать удаление странички.</a:t>
            </a:r>
          </a:p>
          <a:p>
            <a:pPr>
              <a:spcBef>
                <a:spcPct val="0"/>
              </a:spcBef>
            </a:pPr>
            <a:r>
              <a:rPr lang="ru-RU" smtClean="0"/>
              <a:t>Поддерживайте доверительные отношения с вашим ребенком, чтобы вовремя заметить, если в его адрес начнет поступать агрессия или угрозы. </a:t>
            </a:r>
          </a:p>
          <a:p>
            <a:pPr>
              <a:spcBef>
                <a:spcPct val="0"/>
              </a:spcBef>
            </a:pPr>
            <a:r>
              <a:rPr lang="ru-RU" smtClean="0"/>
              <a:t>Убедитесь, что оскорбления (буллинг) из сети не перешли в реальную жизнь. 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9FD6BA-ABEC-4304-B177-69E07E05F9CB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Предложите своему ребенку заняться чем-то вместе, постарайтесь его чем-то увлечь. Попробуйте перенести кибердеятельность в реальную жизнь. </a:t>
            </a:r>
          </a:p>
          <a:p>
            <a:pPr>
              <a:spcBef>
                <a:spcPct val="0"/>
              </a:spcBef>
            </a:pPr>
            <a:r>
              <a:rPr lang="ru-RU" smtClean="0"/>
              <a:t>Дети с интернет-зависимостью субъективно ощущают невозможность обходиться без сети. Постарайтесь тактично поговорить об этом с ребенком. </a:t>
            </a:r>
          </a:p>
          <a:p>
            <a:pPr>
              <a:spcBef>
                <a:spcPct val="0"/>
              </a:spcBef>
            </a:pPr>
            <a:r>
              <a:rPr lang="ru-RU" smtClean="0"/>
              <a:t>При случае обсудите с ним ситуацию, когда в силу каких-то причин он был вынужден обходиться без интернета. </a:t>
            </a:r>
          </a:p>
          <a:p>
            <a:pPr>
              <a:spcBef>
                <a:spcPct val="0"/>
              </a:spcBef>
            </a:pPr>
            <a:r>
              <a:rPr lang="ru-RU" smtClean="0"/>
              <a:t>Важно, чтобы ребенок понял — ничего не произойдет, если он на некоторое время «выпадет» из жизни интернет-сообщества.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927C04-FA63-4DBB-A89E-4E3CD09DBACD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ecuritylab.ru/software/301944.ph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lab.ru/upload/iblock/51021c813e17e48872b639aa8a055600.png" TargetMode="External"/><Relationship Id="rId2" Type="http://schemas.openxmlformats.org/officeDocument/2006/relationships/hyperlink" Target="http://soft.mail.ru/program_page.php?grp=53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oft.mail.ru/program_page.php?grp=4796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securitylab.ru/software/240522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ecuritylab.ru/software/273998.ph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60;&#1077;&#1076;&#1077;&#1088;&#1072;&#1083;&#1100;&#1085;&#1099;&#1081;%20&#1079;&#1072;&#1082;&#1086;&#1085;%20&#1056;&#1086;&#1089;&#1089;&#1080;&#1081;&#1089;&#1082;&#1086;&#1081;%20&#1060;&#1077;&#1076;&#1077;&#1088;&#1072;&#1094;&#1080;&#1080;%20&#1086;&#1090;%2029%20&#1076;&#1077;&#1082;&#1072;&#1073;&#1088;&#1103;%202010%20&#1075;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150" y="548218"/>
            <a:ext cx="6985000" cy="1441449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безопасности детей в сети Интернет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5" name="Picture 2" descr="http://kalininskayscho.ucoz.ru/foto/Intern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92300"/>
            <a:ext cx="33972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3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Сайты </a:t>
            </a:r>
            <a:r>
              <a:rPr lang="ru-RU" sz="2800" b="1" i="1" u="sng" dirty="0">
                <a:solidFill>
                  <a:srgbClr val="CC00CC"/>
                </a:solidFill>
              </a:rPr>
              <a:t>знакомств, социальные сети, блоги и чаты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algn="just" fontAlgn="t">
              <a:buNone/>
            </a:pPr>
            <a:r>
              <a:rPr lang="ru-RU" sz="2800" b="1" dirty="0">
                <a:solidFill>
                  <a:srgbClr val="FF3300"/>
                </a:solidFill>
              </a:rPr>
              <a:t>К сожалению уже было много случаев, когда педофилы выдавали себя за одного из детей или выдуманных персонажей, чтобы войти к ним в доверие и завести пошлые или открыто сексуальные беседы с ними или даже договориться о личной встрече.</a:t>
            </a:r>
          </a:p>
          <a:p>
            <a:pPr marL="45720" indent="0" algn="just" fontAlgn="t">
              <a:buNone/>
            </a:pP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3" y="3284984"/>
            <a:ext cx="263041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2808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Секты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Виртуальный собеседник не схватит за руку, но ему вполне по силам “проникнуть в мысли” и повлиять на взгляды на мир</a:t>
            </a:r>
            <a:r>
              <a:rPr lang="ru-RU" sz="2800" i="1" dirty="0" smtClean="0">
                <a:solidFill>
                  <a:srgbClr val="FF0000"/>
                </a:solidFill>
              </a:rPr>
              <a:t>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263041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Экстремизм</a:t>
            </a:r>
            <a:r>
              <a:rPr lang="ru-RU" sz="2800" b="1" i="1" u="sng" dirty="0">
                <a:solidFill>
                  <a:srgbClr val="CC00CC"/>
                </a:solidFill>
              </a:rPr>
              <a:t>, национализм, фашизм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Все широкие возможности Интернета используются представителями экстремистских течений для того, чтобы заманить в свои ряды новичков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4" y="3356992"/>
            <a:ext cx="2703858" cy="19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496944" cy="38347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i="1" dirty="0" err="1"/>
              <a:t>Кибербуллинг</a:t>
            </a:r>
            <a:r>
              <a:rPr lang="ru-RU" sz="2800" dirty="0"/>
              <a:t> — преследование сообщениями, содержащими оскорбления, агрессию, запугивание; хулиганство; социальное бойкотирование с помощью различных интернет-сервисов. </a:t>
            </a:r>
          </a:p>
          <a:p>
            <a:r>
              <a:rPr lang="ru-RU" sz="2800" dirty="0"/>
              <a:t>Основной площадкой для </a:t>
            </a:r>
            <a:r>
              <a:rPr lang="ru-RU" sz="2800" dirty="0" err="1"/>
              <a:t>кибербуллинга</a:t>
            </a:r>
            <a:r>
              <a:rPr lang="ru-RU" sz="2800" dirty="0"/>
              <a:t> в последнее время являются </a:t>
            </a:r>
            <a:r>
              <a:rPr lang="ru-RU" sz="2800" b="1" dirty="0"/>
              <a:t>социальные сети</a:t>
            </a:r>
            <a:r>
              <a:rPr lang="ru-RU" sz="2800" dirty="0"/>
              <a:t>. </a:t>
            </a:r>
          </a:p>
          <a:p>
            <a:pPr marL="45720" indent="0" algn="ctr" fontAlgn="t"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Предотвращение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кибербуллинга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7715250" cy="4874684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Объясните </a:t>
            </a:r>
            <a:r>
              <a:rPr lang="ru-RU" b="1" dirty="0"/>
              <a:t>детям</a:t>
            </a:r>
            <a:r>
              <a:rPr lang="ru-RU" dirty="0"/>
              <a:t>, что личная информация, которую они выкладывают в интернете </a:t>
            </a:r>
            <a:r>
              <a:rPr lang="ru-RU" dirty="0" smtClean="0"/>
              <a:t>может </a:t>
            </a:r>
            <a:r>
              <a:rPr lang="ru-RU" dirty="0"/>
              <a:t>быть использована </a:t>
            </a:r>
            <a:r>
              <a:rPr lang="ru-RU" dirty="0" smtClean="0"/>
              <a:t>против </a:t>
            </a:r>
            <a:r>
              <a:rPr lang="ru-RU" dirty="0"/>
              <a:t>них.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/>
              <a:t>Помогите ребенку </a:t>
            </a:r>
            <a:r>
              <a:rPr lang="ru-RU" dirty="0"/>
              <a:t>найти выход из ситуации – практически на всех форумах и сайтах есть возможность заблокировать обидчика, написать жалобу модератору или администрации сайта, потребовать удаление странички.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/>
              <a:t>Поддерживайте доверительные отношения </a:t>
            </a:r>
            <a:r>
              <a:rPr lang="ru-RU" dirty="0"/>
              <a:t>с вашим ребенком, чтобы вовремя заметить, если в его адрес начнет поступать агрессия или угрозы.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Убедитесь</a:t>
            </a:r>
            <a:r>
              <a:rPr lang="ru-RU" dirty="0"/>
              <a:t>, что </a:t>
            </a:r>
            <a:r>
              <a:rPr lang="ru-RU" b="1" dirty="0"/>
              <a:t>оскорбления</a:t>
            </a:r>
            <a:r>
              <a:rPr lang="ru-RU" dirty="0"/>
              <a:t> (</a:t>
            </a:r>
            <a:r>
              <a:rPr lang="ru-RU" b="1" dirty="0" err="1"/>
              <a:t>буллинг</a:t>
            </a:r>
            <a:r>
              <a:rPr lang="ru-RU" dirty="0"/>
              <a:t>) из сети не перешли в реальную жизнь. </a:t>
            </a:r>
          </a:p>
        </p:txBody>
      </p:sp>
    </p:spTree>
    <p:extLst>
      <p:ext uri="{BB962C8B-B14F-4D97-AF65-F5344CB8AC3E}">
        <p14:creationId xmlns:p14="http://schemas.microsoft.com/office/powerpoint/2010/main" val="26780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880663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Интернет - зависимость</a:t>
            </a: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9144000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Навязчивые бесконечные 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путешествия по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Всемирной </a:t>
            </a:r>
            <a:r>
              <a:rPr lang="ru-RU" b="1" i="1" kern="0" dirty="0" smtClean="0">
                <a:solidFill>
                  <a:srgbClr val="00B050"/>
                </a:solidFill>
                <a:latin typeface="Arial"/>
              </a:rPr>
              <a:t>паутине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.</a:t>
            </a:r>
            <a:endParaRPr lang="ru-RU" b="1" kern="0" dirty="0">
              <a:solidFill>
                <a:srgbClr val="000066"/>
              </a:solidFill>
              <a:latin typeface="Arial"/>
            </a:endParaRP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>
                <a:solidFill>
                  <a:srgbClr val="000066"/>
                </a:solidFill>
                <a:latin typeface="Arial"/>
              </a:rPr>
              <a:t>Пристрастие к виртуальному общению и виртуальным знакомствам —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большие объёмы </a:t>
            </a:r>
            <a:r>
              <a:rPr lang="ru-RU" b="1" i="1" kern="0" dirty="0" smtClean="0">
                <a:solidFill>
                  <a:srgbClr val="00B050"/>
                </a:solidFill>
                <a:latin typeface="Arial"/>
              </a:rPr>
              <a:t>переписки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.</a:t>
            </a: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Избыточность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знакомых и друзей в Сети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.</a:t>
            </a: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>
                <a:solidFill>
                  <a:srgbClr val="00B050"/>
                </a:solidFill>
                <a:latin typeface="Arial"/>
              </a:rPr>
              <a:t>Игровая зависимость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 — навязчивое увлечение компьютерными 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играми.</a:t>
            </a:r>
            <a:endParaRPr lang="ru-RU" b="1" kern="0" dirty="0">
              <a:solidFill>
                <a:srgbClr val="000066"/>
              </a:solidFill>
              <a:latin typeface="Arial"/>
            </a:endParaRP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i="1" kern="0" dirty="0">
                <a:solidFill>
                  <a:srgbClr val="00B050"/>
                </a:solidFill>
                <a:latin typeface="Arial"/>
              </a:rPr>
              <a:t>Пристрастие к просмотру фильмов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 через интернет, когда 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«больной» 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может провести перед экраном весь день не отрываясь из-за того, что в сети можно посмотреть практически любой фильм или передачу.</a:t>
            </a:r>
          </a:p>
          <a:p>
            <a:pPr marL="4572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4808324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Как справляться с 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интернет-зависимостью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1" y="1600201"/>
            <a:ext cx="7859713" cy="4874684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Предложите </a:t>
            </a:r>
            <a:r>
              <a:rPr lang="ru-RU" dirty="0"/>
              <a:t>своему ребенку заняться чем-то вместе, постарайтесь его чем-то увлечь.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Дети с </a:t>
            </a:r>
            <a:r>
              <a:rPr lang="ru-RU" dirty="0" err="1" smtClean="0"/>
              <a:t>интернет-зависимостью</a:t>
            </a:r>
            <a:r>
              <a:rPr lang="ru-RU" dirty="0" smtClean="0"/>
              <a:t> субъективно ощущают невозможность обходиться без сети. Постарайтесь тактично поговорить об этом с ребенком.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При случае обсудите с ним ситуацию, когда в силу каких-то причин он был вынужден обходиться без интернета.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Важно</a:t>
            </a:r>
            <a:r>
              <a:rPr lang="ru-RU" dirty="0"/>
              <a:t>, чтобы ребенок понял — ничего не произойдет, если он на некоторое время «выпадет» из жизни интернет-сообщества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0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543956" cy="47678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Ребенку </a:t>
            </a:r>
            <a:r>
              <a:rPr lang="ru-RU" sz="2000" dirty="0">
                <a:solidFill>
                  <a:schemeClr val="tx1"/>
                </a:solidFill>
              </a:rPr>
              <a:t>не следует давать частной информации о себе (фамилию, номер телефона, адрес, номер школы) без разрешения </a:t>
            </a:r>
            <a:r>
              <a:rPr lang="ru-RU" sz="2000" dirty="0" smtClean="0">
                <a:solidFill>
                  <a:schemeClr val="tx1"/>
                </a:solidFill>
              </a:rPr>
              <a:t>родителей.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24646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27784" y="2636912"/>
            <a:ext cx="637337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Не разрешайте ребенку предоставлять личную информацию через Интернет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4357694"/>
            <a:ext cx="8384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Ребенку нужно знать, что нельзя через Интернет давать сведения о своем имени, возрасте, номере телефона, номере школы или домашнем адресе, и т.д. Убедитесь, что у него нет доступа к номеру кредитной карты или банковским данным. Научите ребенка использовать прозвища (</a:t>
            </a:r>
            <a:r>
              <a:rPr lang="ru-RU" sz="2000" dirty="0" err="1" smtClean="0"/>
              <a:t>ники</a:t>
            </a:r>
            <a:r>
              <a:rPr lang="ru-RU" sz="2000" dirty="0" smtClean="0"/>
              <a:t>) при общении через Интернет: анонимность - отличный способ защиты. Не выкладывайте фотографии ребенка на </a:t>
            </a:r>
            <a:r>
              <a:rPr lang="ru-RU" sz="2000" dirty="0" err="1" smtClean="0"/>
              <a:t>веб-страницах</a:t>
            </a:r>
            <a:r>
              <a:rPr lang="ru-RU" sz="2000" dirty="0" smtClean="0"/>
              <a:t> или публичных форумах.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/>
          <a:p>
            <a:pPr marL="45720" lvl="0" indent="0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открывать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письма электронной почты, файлы или Web-страницы, полученные от людей, которые не знакомы или не внушают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доверия.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99792" y="2863990"/>
            <a:ext cx="633670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Оградите ребенка от ненадлежащего веб-содержимого.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9" y="4509120"/>
            <a:ext cx="8494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Научите его, как следует поступать при столкновении с подозрительным материалом, расскажите, что не нужно нажимать на ссылки в электронных сообщениях от неизвестных источников, открывать различные вложения. Такие ссылки могут вести на нежелательные сайты, или содержать вирусы, которые заразят Ваш компьютер. Удаляйте с Вашего компьютера следы информации, которую нежелательно обнаружить Вашему ребенку.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113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Интернет позволяет вам: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352928" cy="4104456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• </a:t>
            </a:r>
            <a:r>
              <a:rPr lang="ru-RU" sz="2800" dirty="0" smtClean="0"/>
              <a:t>общаться </a:t>
            </a:r>
            <a:r>
              <a:rPr lang="ru-RU" sz="2800" dirty="0"/>
              <a:t>с друзьями, семьей, коллегами;</a:t>
            </a:r>
          </a:p>
          <a:p>
            <a:pPr marL="0" indent="0" algn="just">
              <a:buNone/>
            </a:pPr>
            <a:r>
              <a:rPr lang="ru-RU" sz="2800" dirty="0"/>
              <a:t>•получать доступ к информации и развлечениям;</a:t>
            </a:r>
          </a:p>
          <a:p>
            <a:pPr marL="0" indent="0" algn="just">
              <a:buNone/>
            </a:pPr>
            <a:r>
              <a:rPr lang="ru-RU" sz="2800" dirty="0"/>
              <a:t>•учиться, встречаться </a:t>
            </a:r>
            <a:r>
              <a:rPr lang="ru-RU" sz="2800" dirty="0" smtClean="0"/>
              <a:t>с </a:t>
            </a:r>
            <a:r>
              <a:rPr lang="ru-RU" sz="2800" dirty="0"/>
              <a:t>людьми и узнавать новое.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34190"/>
            <a:ext cx="42164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75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75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03648"/>
            <a:ext cx="8229600" cy="4920952"/>
          </a:xfrm>
          <a:prstGeom prst="rect">
            <a:avLst/>
          </a:prstGeom>
        </p:spPr>
        <p:txBody>
          <a:bodyPr/>
          <a:lstStyle/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Встреча </a:t>
            </a:r>
            <a:r>
              <a:rPr lang="ru-RU" sz="2000" dirty="0">
                <a:solidFill>
                  <a:schemeClr val="tx1"/>
                </a:solidFill>
              </a:rPr>
              <a:t>в реальной жизни со знакомыми по Интернет-общению не является очень хорошей идеей, поскольку люди могут быть разными в электронном общении и при реальной встрече, и, если ребенок желает встретиться с ними, родителям следует пойти на первую встречу </a:t>
            </a:r>
            <a:r>
              <a:rPr lang="ru-RU" sz="2000" dirty="0" smtClean="0">
                <a:solidFill>
                  <a:schemeClr val="tx1"/>
                </a:solidFill>
              </a:rPr>
              <a:t>вместе.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71810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3143248"/>
            <a:ext cx="614366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Ребенок должен понять, что его виртуальный собеседник может выдавать себя за другого.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653136"/>
            <a:ext cx="8176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Отсутствием возможности видеть и слышать других пользователей легко воспользоваться. И 10-летний друг Вашего ребенка по чату в реальности может оказаться злоумышленником. Поэтому запретите ребенку назначать встречи с виртуальными знакомыми.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2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767" y="1052736"/>
            <a:ext cx="84249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Посещайте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Интернет вместе с детьми. Поощряйте ваших детей делиться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вами их успехами и неудачами в деле освоения Интернет;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детям, что если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что-либо беспокоит их, то им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следует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не скрывать этого, а поделиться с вами своим беспокойством;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Составьте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список правил работы детей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помните,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лучше твердое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«нет», чем неуверенное «да».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ограничения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минимальны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но зато действовать всегда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оговорок.</a:t>
            </a:r>
          </a:p>
          <a:p>
            <a:pPr algn="just"/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ребенку, что при общении в чатах, использовании программ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мгновенного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обмена сообщениями (типа ICQ,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Microsoft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Messenger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 т.д.),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использовании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он-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лайн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игр и других ситуациях, требующих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регистрации, нельзя использовать реальное имя, помогите вашему </a:t>
            </a:r>
          </a:p>
          <a:p>
            <a:pPr algn="just"/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ребенку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выбрать регистрационное имя, не содержащее никакой личной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информации.</a:t>
            </a: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5</a:t>
            </a:r>
            <a:r>
              <a:rPr lang="ru-RU" sz="2000" dirty="0" smtClean="0">
                <a:latin typeface="Times New Roman"/>
                <a:ea typeface="Times New Roman"/>
              </a:rPr>
              <a:t>. Объясните </a:t>
            </a:r>
            <a:r>
              <a:rPr lang="ru-RU" sz="2000" dirty="0">
                <a:latin typeface="Times New Roman"/>
                <a:ea typeface="Times New Roman"/>
              </a:rPr>
              <a:t>ребенку, что нельзя выдавать свои личные данные, такие как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домашний </a:t>
            </a:r>
            <a:r>
              <a:rPr lang="ru-RU" sz="2000" dirty="0">
                <a:latin typeface="Times New Roman"/>
                <a:ea typeface="Times New Roman"/>
              </a:rPr>
              <a:t>адрес, номер телефона и любую другую личную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информацию</a:t>
            </a:r>
            <a:r>
              <a:rPr lang="ru-RU" sz="2000" dirty="0">
                <a:latin typeface="Times New Roman"/>
                <a:ea typeface="Times New Roman"/>
              </a:rPr>
              <a:t>, например, номер школы, класс, любимое место прогулки,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время </a:t>
            </a:r>
            <a:r>
              <a:rPr lang="ru-RU" sz="2000" dirty="0">
                <a:latin typeface="Times New Roman"/>
                <a:ea typeface="Times New Roman"/>
              </a:rPr>
              <a:t>возвращения домой, место работы отца или матери и </a:t>
            </a:r>
            <a:r>
              <a:rPr lang="ru-RU" sz="2000" dirty="0" err="1">
                <a:latin typeface="Times New Roman"/>
                <a:ea typeface="Times New Roman"/>
              </a:rPr>
              <a:t>т.д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Рекомендации родителям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170" y="980728"/>
            <a:ext cx="865531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6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своему ребенку, что  как и в реальной жизни 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 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нет разницы между неправильными и правильными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поступками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Научите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ваших детей уважать собеседников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Убедитесь, что они понимают, что правила хорошего тона действуют одинаково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 в реальной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жизни;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Скажите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им, что никогда не стоит встречаться с друзьями из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Интернета.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Ведь люди могут оказаться совсем не теми, за кого себя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выдают;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далеко не все, что можно увидеть в Интернете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     правда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 сомнениях, пусть лучше уточнит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вас.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подключением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должен находиться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общей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комнате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Приучите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себя знакомиться с сайтами, 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посещают ваши дети.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Используйте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современные программы, которые предоставляют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возможность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фильтрации содержимого сайтов,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контролировать  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места посещения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деятельность там.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Рекомендации родителям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530" y="188640"/>
            <a:ext cx="736588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640960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Power Spy 2008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http://www.securitylab.ru/software/301944.php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0658" name="Picture 2" descr="SNAG-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39386"/>
            <a:ext cx="4575599" cy="378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2928934"/>
            <a:ext cx="36775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Программу удобно использовать, чтобы узнать, чем заняты дети в отсутствие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2718" y="1124744"/>
            <a:ext cx="8548412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iProtectYou</a:t>
            </a: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http://soft.mail.ru/program_page.php?grp=5382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1682" name="Picture 2" descr="51021c813e17e48872b639aa8a055600">
            <a:hlinkClick r:id="rId3" tooltip="&quot;iProtectYou Pro 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4546388" cy="36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32040" y="3000371"/>
            <a:ext cx="39290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Программа-фильтр интернета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позволяет родителям </a:t>
            </a:r>
            <a:r>
              <a:rPr lang="ru-RU" sz="2000" dirty="0" smtClean="0"/>
              <a:t>ограничивать  </a:t>
            </a:r>
            <a:r>
              <a:rPr lang="ru-RU" sz="2000" dirty="0"/>
              <a:t>по разным параметрам сайты, </a:t>
            </a:r>
            <a:endParaRPr lang="ru-RU" sz="2000" dirty="0" smtClean="0"/>
          </a:p>
          <a:p>
            <a:r>
              <a:rPr lang="ru-RU" sz="2000" dirty="0" smtClean="0"/>
              <a:t>просматриваемые </a:t>
            </a:r>
            <a:r>
              <a:rPr lang="ru-RU" sz="2000" dirty="0"/>
              <a:t>детьми. 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530" y="188640"/>
            <a:ext cx="736588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mtClean="0"/>
              <a:t>Программы-фильтры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1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750776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</a:rPr>
              <a:t>KidsControl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  <a:hlinkClick r:id="rId2"/>
              </a:rPr>
              <a:t>http://soft.mail.ru/program_page.php?grp=47967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800" dirty="0"/>
          </a:p>
        </p:txBody>
      </p:sp>
      <p:pic>
        <p:nvPicPr>
          <p:cNvPr id="95234" name="Picture 2" descr="SNAG-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64904"/>
            <a:ext cx="52006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86446" y="3143248"/>
            <a:ext cx="2786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Предназначение </a:t>
            </a:r>
            <a:r>
              <a:rPr lang="ru-RU" sz="2400" dirty="0" err="1"/>
              <a:t>KidsControl</a:t>
            </a:r>
            <a:r>
              <a:rPr lang="ru-RU" sz="2400" dirty="0"/>
              <a:t> – контроль времени, которое ребенок проводит в интернете.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530" y="188640"/>
            <a:ext cx="736588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mtClean="0"/>
              <a:t>Программы-фильтры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7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14422"/>
            <a:ext cx="8692428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CYBERsitter</a:t>
            </a: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http://www.securitylab.ru/software/240522.php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6258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82372"/>
            <a:ext cx="4482397" cy="116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60032" y="3214686"/>
            <a:ext cx="3960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CYBERSitter</a:t>
            </a:r>
            <a:r>
              <a:rPr lang="ru-RU" sz="2400" dirty="0"/>
              <a:t> дает взрослым возможность ограничивать доступ детей к нежелательным ресурсам в </a:t>
            </a:r>
            <a:r>
              <a:rPr lang="ru-RU" sz="2400" dirty="0" err="1"/>
              <a:t>Internet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2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750206" cy="4014778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КиберМама</a:t>
            </a:r>
            <a:r>
              <a:rPr lang="ru-RU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1.0b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http://www.securitylab.ru/software/273998.php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7282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47693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5816" y="2678542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КиберМама</a:t>
            </a:r>
            <a:r>
              <a:rPr lang="ru-RU" sz="1600" dirty="0"/>
              <a:t> проследит за временем работы, предупредит ребенка о том, что скоро ему нужно будет отдохнуть и приостановит работу компьютера, когда заданное вами время истечет.</a:t>
            </a:r>
          </a:p>
          <a:p>
            <a:r>
              <a:rPr lang="ru-RU" sz="1600" dirty="0" err="1"/>
              <a:t>КиберМама</a:t>
            </a:r>
            <a:r>
              <a:rPr lang="ru-RU" sz="1600" dirty="0"/>
              <a:t> поддерживает следующие возможности: </a:t>
            </a:r>
          </a:p>
          <a:p>
            <a:r>
              <a:rPr lang="en-US" sz="1600" dirty="0" smtClean="0"/>
              <a:t>- </a:t>
            </a:r>
            <a:r>
              <a:rPr lang="ru-RU" sz="1600" dirty="0" smtClean="0"/>
              <a:t>Ограничение </a:t>
            </a:r>
            <a:r>
              <a:rPr lang="ru-RU" sz="1600" dirty="0"/>
              <a:t>по суммарному времени работы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Поддержка </a:t>
            </a:r>
            <a:r>
              <a:rPr lang="ru-RU" sz="1600" dirty="0"/>
              <a:t>перерывов в работе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Поддержка </a:t>
            </a:r>
            <a:r>
              <a:rPr lang="ru-RU" sz="1600" dirty="0"/>
              <a:t>разрешенных интервалов работы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Возможность </a:t>
            </a:r>
            <a:r>
              <a:rPr lang="ru-RU" sz="1600" dirty="0"/>
              <a:t>запрета интернета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Возможность </a:t>
            </a:r>
            <a:r>
              <a:rPr lang="ru-RU" sz="1600" dirty="0"/>
              <a:t>запрета игр/программ </a:t>
            </a:r>
          </a:p>
          <a:p>
            <a:r>
              <a:rPr lang="en-US" sz="1600" b="1" dirty="0"/>
              <a:t> 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8472739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503767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793750" y="4366684"/>
            <a:ext cx="7416800" cy="1583267"/>
          </a:xfrm>
        </p:spPr>
        <p:txBody>
          <a:bodyPr>
            <a:normAutofit fontScale="77500" lnSpcReduction="20000"/>
          </a:bodyPr>
          <a:lstStyle/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sz="4800" b="1" smtClean="0">
                <a:solidFill>
                  <a:srgbClr val="C00000"/>
                </a:solidFill>
              </a:rPr>
              <a:t>Будьте для ребёнка </a:t>
            </a:r>
            <a:r>
              <a:rPr lang="ru-RU" sz="6000" b="1" smtClean="0">
                <a:solidFill>
                  <a:srgbClr val="C00000"/>
                </a:solidFill>
              </a:rPr>
              <a:t>примером! </a:t>
            </a:r>
            <a:endParaRPr lang="ru-RU" sz="6000" smtClean="0">
              <a:solidFill>
                <a:srgbClr val="C00000"/>
              </a:solidFill>
            </a:endParaRPr>
          </a:p>
        </p:txBody>
      </p:sp>
      <p:pic>
        <p:nvPicPr>
          <p:cNvPr id="38916" name="Рисунок 3" descr="Семь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62667"/>
            <a:ext cx="3892550" cy="228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7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21536"/>
            <a:ext cx="5256584" cy="36065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496944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Интернет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является прекрасным источником для новых знаний, помогает в учебе, занимает досуг. Но в то же время, 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таит в себе много опасностей. </a:t>
            </a: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 нужно поговорить с детьми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объяснить, что могут возникать различные неприятные ситуации и то, как из них лучшим образом выходить.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Помните, что безопасность ваших детей в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Интернете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зависит от  вас.</a:t>
            </a:r>
            <a:endParaRPr lang="ru-RU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670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200" i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Федеральный закон № 436-ФЗ</a:t>
            </a:r>
            <a:endParaRPr lang="ru-RU" sz="4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6516216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i="1" kern="0" dirty="0">
                <a:solidFill>
                  <a:srgbClr val="92D050"/>
                </a:solidFill>
                <a:latin typeface="Arial"/>
              </a:rPr>
              <a:t> </a:t>
            </a:r>
            <a:r>
              <a:rPr lang="ru-RU" sz="2400" b="1" i="1" kern="0" dirty="0" smtClean="0">
                <a:solidFill>
                  <a:srgbClr val="92D050"/>
                </a:solidFill>
                <a:latin typeface="Arial"/>
              </a:rPr>
              <a:t>   «О </a:t>
            </a:r>
            <a:r>
              <a:rPr lang="ru-RU" sz="2400" b="1" i="1" kern="0" dirty="0">
                <a:solidFill>
                  <a:srgbClr val="92D050"/>
                </a:solidFill>
                <a:latin typeface="Arial"/>
              </a:rPr>
              <a:t>защите детей от информации, причиняющей вред их здоровью и развитию»</a:t>
            </a:r>
            <a:r>
              <a:rPr lang="ru-RU" sz="2400" kern="0" dirty="0">
                <a:solidFill>
                  <a:srgbClr val="92D050"/>
                </a:solidFill>
                <a:latin typeface="Arial"/>
              </a:rPr>
              <a:t>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Устанавливает правила </a:t>
            </a:r>
            <a:r>
              <a:rPr lang="ru-RU" sz="2400" b="1" kern="0" dirty="0" err="1">
                <a:solidFill>
                  <a:srgbClr val="000066"/>
                </a:solidFill>
                <a:latin typeface="Arial"/>
              </a:rPr>
              <a:t>медиабезопасности</a:t>
            </a: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 детей при обороте на территории России продукции средств массовой информации, печатной, аудиовизуальной продукции на любых видах носителей, программ для ЭВМ и баз данных, а также информации, размещаемой в информационно-телекоммуникационных сетях и сетях подвижной радиотелефонной связи.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40051"/>
            <a:ext cx="2405745" cy="2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3" y="548680"/>
            <a:ext cx="8964488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Информационная безопасность детей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5688632" cy="4824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это состояние защищенности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детей, при котором отсутствует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риск, связанный с причинением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информацией, в том числе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распространяемой в сети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Интернет, вреда их здоровью,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физическому, психическому,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духовному и нравственному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развитию</a:t>
            </a:r>
            <a:r>
              <a:rPr lang="ru-RU" sz="2400" kern="0" dirty="0">
                <a:solidFill>
                  <a:srgbClr val="000066"/>
                </a:solidFill>
                <a:latin typeface="Arial"/>
              </a:rPr>
              <a:t>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(Федеральный закон от 29.12.2010 №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436-ФЗ "О защите детей от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информации, причиняющей вред их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здоровью и развитию"). </a:t>
            </a:r>
            <a:endParaRPr lang="ru-RU" sz="2400" i="1" kern="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96072"/>
            <a:ext cx="3096344" cy="31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23728" y="1916832"/>
            <a:ext cx="6840760" cy="44108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ClrTx/>
              <a:buSzTx/>
              <a:buNone/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pPr marL="45720" indent="0">
              <a:buNone/>
            </a:pPr>
            <a:r>
              <a:rPr lang="ru-RU" sz="3200" b="1" i="1" dirty="0">
                <a:solidFill>
                  <a:srgbClr val="FF0000"/>
                </a:solidFill>
              </a:rPr>
              <a:t>Даже случайный клик по всплывшему баннеру или переход по ссылке может привести на сайт с опасным содержимым!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62931"/>
            <a:ext cx="1352838" cy="12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/>
          <a:lstStyle/>
          <a:p>
            <a:pPr marL="45720" indent="0" fontAlgn="t">
              <a:buNone/>
            </a:pPr>
            <a:r>
              <a:rPr lang="ru-RU" sz="2800" b="1" i="1" dirty="0">
                <a:solidFill>
                  <a:srgbClr val="CC00CC"/>
                </a:solidFill>
              </a:rPr>
              <a:t> </a:t>
            </a:r>
            <a:r>
              <a:rPr lang="ru-RU" sz="2800" b="1" i="1" dirty="0" smtClean="0">
                <a:solidFill>
                  <a:srgbClr val="CC00CC"/>
                </a:solidFill>
              </a:rPr>
              <a:t>      </a:t>
            </a:r>
            <a:r>
              <a:rPr lang="ru-RU" sz="2800" b="1" i="1" u="sng" dirty="0" smtClean="0">
                <a:solidFill>
                  <a:srgbClr val="CC00CC"/>
                </a:solidFill>
              </a:rPr>
              <a:t>Порнография</a:t>
            </a:r>
            <a:endParaRPr lang="ru-RU" sz="2800" b="1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Опасна избыточной информацией и грубым, часто извращенным, натурализмом. Мешает развитию естественных эмоциональных привязанностей.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924944"/>
            <a:ext cx="2563591" cy="18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1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>
                <a:solidFill>
                  <a:srgbClr val="CC00CC"/>
                </a:solidFill>
              </a:rPr>
              <a:t>Депрессивные молодежные течения</a:t>
            </a: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Ребенок может поверить, что </a:t>
            </a:r>
            <a:r>
              <a:rPr lang="ru-RU" sz="2800" b="1" dirty="0">
                <a:solidFill>
                  <a:srgbClr val="FF0000"/>
                </a:solidFill>
              </a:rPr>
              <a:t>шрамы</a:t>
            </a:r>
            <a:r>
              <a:rPr lang="ru-RU" sz="2800" i="1" dirty="0">
                <a:solidFill>
                  <a:srgbClr val="FF0000"/>
                </a:solidFill>
              </a:rPr>
              <a:t> – лучшее украшение, а </a:t>
            </a:r>
            <a:r>
              <a:rPr lang="ru-RU" sz="2800" b="1" dirty="0">
                <a:solidFill>
                  <a:srgbClr val="FF0000"/>
                </a:solidFill>
              </a:rPr>
              <a:t>суицид</a:t>
            </a:r>
            <a:r>
              <a:rPr lang="ru-RU" sz="2800" i="1" dirty="0">
                <a:solidFill>
                  <a:srgbClr val="FF0000"/>
                </a:solidFill>
              </a:rPr>
              <a:t> – всего лишь способ избавления от проблем</a:t>
            </a:r>
          </a:p>
          <a:p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263041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2276872"/>
            <a:ext cx="612068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>
                <a:solidFill>
                  <a:srgbClr val="CC00CC"/>
                </a:solidFill>
              </a:rPr>
              <a:t>Наркотики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Интернет пестрит новостями о “пользе” употребления марихуаны, рецептами и советами изготовления “зелья</a:t>
            </a:r>
            <a:r>
              <a:rPr lang="ru-RU" sz="2800" i="1" dirty="0" smtClean="0">
                <a:solidFill>
                  <a:srgbClr val="FF0000"/>
                </a:solidFill>
              </a:rPr>
              <a:t>”.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2798419" cy="20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</TotalTime>
  <Words>1360</Words>
  <Application>Microsoft Office PowerPoint</Application>
  <PresentationFormat>Экран (4:3)</PresentationFormat>
  <Paragraphs>142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Schoolbook</vt:lpstr>
      <vt:lpstr>Georgia</vt:lpstr>
      <vt:lpstr>Times New Roman</vt:lpstr>
      <vt:lpstr>Wingdings</vt:lpstr>
      <vt:lpstr>Wingdings 2</vt:lpstr>
      <vt:lpstr>Эркер</vt:lpstr>
      <vt:lpstr>О безопасности детей в сети Интернет</vt:lpstr>
      <vt:lpstr>Интернет позволяет вам:</vt:lpstr>
      <vt:lpstr>Презентация PowerPoint</vt:lpstr>
      <vt:lpstr>Федеральный закон № 436-ФЗ</vt:lpstr>
      <vt:lpstr>Информационная безопасность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Предотвращение кибербуллинга</vt:lpstr>
      <vt:lpstr>Интернет - зависимость</vt:lpstr>
      <vt:lpstr>Как справляться с интернет-зависимостью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Программы-фильтры</vt:lpstr>
      <vt:lpstr>Презентация PowerPoint</vt:lpstr>
      <vt:lpstr>Презентация PowerPoint</vt:lpstr>
      <vt:lpstr>Программы-фильтры</vt:lpstr>
      <vt:lpstr>Программы-фильтры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Игорь</dc:creator>
  <cp:lastModifiedBy>Пользователь</cp:lastModifiedBy>
  <cp:revision>4</cp:revision>
  <dcterms:created xsi:type="dcterms:W3CDTF">2017-11-18T08:10:58Z</dcterms:created>
  <dcterms:modified xsi:type="dcterms:W3CDTF">2026-02-04T09:21:54Z</dcterms:modified>
</cp:coreProperties>
</file>